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1" r:id="rId6"/>
    <p:sldId id="272" r:id="rId7"/>
    <p:sldId id="260" r:id="rId8"/>
    <p:sldId id="270" r:id="rId9"/>
    <p:sldId id="261" r:id="rId10"/>
    <p:sldId id="263" r:id="rId11"/>
    <p:sldId id="262" r:id="rId12"/>
    <p:sldId id="264" r:id="rId13"/>
    <p:sldId id="265" r:id="rId14"/>
    <p:sldId id="266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93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9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800" baseline="0"/>
            </a:lvl1pPr>
          </a:lstStyle>
          <a:p>
            <a:r>
              <a:rPr lang="en-US" dirty="0"/>
              <a:t>Click to add session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980173"/>
            <a:ext cx="9144000" cy="633078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SCAD/DCS SN@P Boot Camp</a:t>
            </a:r>
          </a:p>
        </p:txBody>
      </p:sp>
    </p:spTree>
    <p:extLst>
      <p:ext uri="{BB962C8B-B14F-4D97-AF65-F5344CB8AC3E}">
        <p14:creationId xmlns:p14="http://schemas.microsoft.com/office/powerpoint/2010/main" val="1130464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36448" y="1288194"/>
            <a:ext cx="5559552" cy="2216700"/>
          </a:xfrm>
        </p:spPr>
        <p:txBody>
          <a:bodyPr anchor="ctr" anchorCtr="0"/>
          <a:lstStyle>
            <a:lvl1pPr marL="0" indent="0" algn="ctr">
              <a:buNone/>
              <a:defRPr sz="2400" baseline="0">
                <a:solidFill>
                  <a:srgbClr val="7C7C7C"/>
                </a:solidFill>
              </a:defRPr>
            </a:lvl1pPr>
          </a:lstStyle>
          <a:p>
            <a:r>
              <a:rPr lang="en-US" dirty="0"/>
              <a:t>Place chart here</a:t>
            </a:r>
          </a:p>
        </p:txBody>
      </p:sp>
      <p:sp>
        <p:nvSpPr>
          <p:cNvPr id="12" name="Chart Placeholder 3"/>
          <p:cNvSpPr>
            <a:spLocks noGrp="1"/>
          </p:cNvSpPr>
          <p:nvPr>
            <p:ph type="chart" sz="quarter" idx="18" hasCustomPrompt="1"/>
          </p:nvPr>
        </p:nvSpPr>
        <p:spPr bwMode="gray">
          <a:xfrm>
            <a:off x="6096001" y="1288194"/>
            <a:ext cx="5559552" cy="2216700"/>
          </a:xfrm>
        </p:spPr>
        <p:txBody>
          <a:bodyPr anchor="ctr" anchorCtr="0"/>
          <a:lstStyle>
            <a:lvl1pPr marL="0" indent="0" algn="ctr">
              <a:buNone/>
              <a:defRPr sz="2400" baseline="0">
                <a:solidFill>
                  <a:srgbClr val="7C7C7C"/>
                </a:solidFill>
              </a:defRPr>
            </a:lvl1pPr>
          </a:lstStyle>
          <a:p>
            <a:r>
              <a:rPr lang="en-US" dirty="0"/>
              <a:t>Place chart here</a:t>
            </a:r>
          </a:p>
        </p:txBody>
      </p:sp>
      <p:sp>
        <p:nvSpPr>
          <p:cNvPr id="5" name="Rectangle 4"/>
          <p:cNvSpPr/>
          <p:nvPr/>
        </p:nvSpPr>
        <p:spPr bwMode="ltGray">
          <a:xfrm>
            <a:off x="0" y="0"/>
            <a:ext cx="12192000" cy="823716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36448" y="132734"/>
            <a:ext cx="11109451" cy="6686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36448" y="5728855"/>
            <a:ext cx="11109451" cy="260484"/>
          </a:xfrm>
        </p:spPr>
        <p:txBody>
          <a:bodyPr bIns="0" anchor="b" anchorCtr="0"/>
          <a:lstStyle>
            <a:lvl1pPr marL="0" indent="0">
              <a:buNone/>
              <a:defRPr sz="800" baseline="0"/>
            </a:lvl1pPr>
          </a:lstStyle>
          <a:p>
            <a:pPr lvl="0"/>
            <a:r>
              <a:rPr lang="en-US" dirty="0"/>
              <a:t>Source: Goes Here</a:t>
            </a:r>
          </a:p>
        </p:txBody>
      </p:sp>
      <p:sp>
        <p:nvSpPr>
          <p:cNvPr id="15" name="Chart Placeholder 3"/>
          <p:cNvSpPr>
            <a:spLocks noGrp="1"/>
          </p:cNvSpPr>
          <p:nvPr>
            <p:ph type="chart" sz="quarter" idx="19" hasCustomPrompt="1"/>
          </p:nvPr>
        </p:nvSpPr>
        <p:spPr bwMode="gray">
          <a:xfrm>
            <a:off x="536448" y="3504894"/>
            <a:ext cx="5559552" cy="2216700"/>
          </a:xfrm>
        </p:spPr>
        <p:txBody>
          <a:bodyPr anchor="ctr" anchorCtr="0"/>
          <a:lstStyle>
            <a:lvl1pPr marL="0" indent="0" algn="ctr">
              <a:buNone/>
              <a:defRPr sz="2400" baseline="0">
                <a:solidFill>
                  <a:srgbClr val="7C7C7C"/>
                </a:solidFill>
              </a:defRPr>
            </a:lvl1pPr>
          </a:lstStyle>
          <a:p>
            <a:r>
              <a:rPr lang="en-US" dirty="0"/>
              <a:t>Place chart here</a:t>
            </a:r>
          </a:p>
        </p:txBody>
      </p:sp>
      <p:sp>
        <p:nvSpPr>
          <p:cNvPr id="16" name="Chart Placeholder 3"/>
          <p:cNvSpPr>
            <a:spLocks noGrp="1"/>
          </p:cNvSpPr>
          <p:nvPr>
            <p:ph type="chart" sz="quarter" idx="20" hasCustomPrompt="1"/>
          </p:nvPr>
        </p:nvSpPr>
        <p:spPr bwMode="gray">
          <a:xfrm>
            <a:off x="6096001" y="3504894"/>
            <a:ext cx="5559552" cy="2216700"/>
          </a:xfrm>
        </p:spPr>
        <p:txBody>
          <a:bodyPr anchor="ctr" anchorCtr="0"/>
          <a:lstStyle>
            <a:lvl1pPr marL="0" indent="0" algn="ctr">
              <a:buNone/>
              <a:defRPr sz="2400" baseline="0">
                <a:solidFill>
                  <a:srgbClr val="7C7C7C"/>
                </a:solidFill>
              </a:defRPr>
            </a:lvl1pPr>
          </a:lstStyle>
          <a:p>
            <a:r>
              <a:rPr lang="en-US" dirty="0"/>
              <a:t>Place chart here</a:t>
            </a:r>
          </a:p>
        </p:txBody>
      </p:sp>
    </p:spTree>
    <p:extLst>
      <p:ext uri="{BB962C8B-B14F-4D97-AF65-F5344CB8AC3E}">
        <p14:creationId xmlns:p14="http://schemas.microsoft.com/office/powerpoint/2010/main" val="40790621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0" y="0"/>
            <a:ext cx="12192000" cy="823716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36448" y="132734"/>
            <a:ext cx="11147552" cy="6686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36450" y="5728855"/>
            <a:ext cx="11123084" cy="260484"/>
          </a:xfrm>
        </p:spPr>
        <p:txBody>
          <a:bodyPr bIns="0" anchor="b" anchorCtr="0"/>
          <a:lstStyle>
            <a:lvl1pPr marL="0" indent="0">
              <a:buNone/>
              <a:defRPr sz="800" baseline="0"/>
            </a:lvl1pPr>
          </a:lstStyle>
          <a:p>
            <a:pPr lvl="0"/>
            <a:r>
              <a:rPr lang="en-US" dirty="0"/>
              <a:t>Source: Goes Here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8"/>
          </p:nvPr>
        </p:nvSpPr>
        <p:spPr bwMode="gray">
          <a:xfrm>
            <a:off x="536448" y="1143000"/>
            <a:ext cx="11147552" cy="431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06698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90344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0" y="0"/>
            <a:ext cx="12192000" cy="823716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6"/>
          <p:cNvSpPr>
            <a:spLocks noGrp="1"/>
          </p:cNvSpPr>
          <p:nvPr>
            <p:ph sz="quarter" idx="14" hasCustomPrompt="1"/>
          </p:nvPr>
        </p:nvSpPr>
        <p:spPr bwMode="gray">
          <a:xfrm>
            <a:off x="374653" y="1504950"/>
            <a:ext cx="11303001" cy="2352676"/>
          </a:xfrm>
        </p:spPr>
        <p:txBody>
          <a:bodyPr anchor="b" anchorCtr="0"/>
          <a:lstStyle>
            <a:lvl1pPr marL="228600" indent="-228600" algn="l">
              <a:buClr>
                <a:srgbClr val="515151"/>
              </a:buClr>
              <a:buFont typeface="Calibri" panose="020F0502020204030204" pitchFamily="34" charset="0"/>
              <a:buChar char="“"/>
              <a:defRPr sz="4000" baseline="0">
                <a:solidFill>
                  <a:srgbClr val="515151"/>
                </a:solidFill>
              </a:defRPr>
            </a:lvl1pPr>
          </a:lstStyle>
          <a:p>
            <a:pPr lvl="0"/>
            <a:r>
              <a:rPr lang="en-US" dirty="0"/>
              <a:t>Click to edit Master text styles.”</a:t>
            </a:r>
          </a:p>
        </p:txBody>
      </p:sp>
      <p:sp>
        <p:nvSpPr>
          <p:cNvPr id="8" name="Content Placeholder 26"/>
          <p:cNvSpPr>
            <a:spLocks noGrp="1"/>
          </p:cNvSpPr>
          <p:nvPr>
            <p:ph sz="quarter" idx="16" hasCustomPrompt="1"/>
          </p:nvPr>
        </p:nvSpPr>
        <p:spPr bwMode="gray">
          <a:xfrm>
            <a:off x="745069" y="4278086"/>
            <a:ext cx="10915652" cy="645886"/>
          </a:xfrm>
        </p:spPr>
        <p:txBody>
          <a:bodyPr anchor="t" anchorCtr="0"/>
          <a:lstStyle>
            <a:lvl1pPr marL="0" indent="0" algn="l">
              <a:buNone/>
              <a:defRPr sz="1600" baseline="0">
                <a:solidFill>
                  <a:srgbClr val="7C7C7C"/>
                </a:solidFill>
              </a:defRPr>
            </a:lvl1pPr>
          </a:lstStyle>
          <a:p>
            <a:pPr lvl="0"/>
            <a:r>
              <a:rPr lang="en-US" dirty="0"/>
              <a:t>Source information here</a:t>
            </a:r>
          </a:p>
        </p:txBody>
      </p:sp>
    </p:spTree>
    <p:extLst>
      <p:ext uri="{BB962C8B-B14F-4D97-AF65-F5344CB8AC3E}">
        <p14:creationId xmlns:p14="http://schemas.microsoft.com/office/powerpoint/2010/main" val="38161354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rgbClr val="D123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 bwMode="gray">
          <a:xfrm>
            <a:off x="1454334" y="3244335"/>
            <a:ext cx="928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Do</a:t>
            </a:r>
            <a:r>
              <a:rPr lang="en-US" baseline="0" dirty="0">
                <a:solidFill>
                  <a:srgbClr val="FFFFFF"/>
                </a:solidFill>
              </a:rPr>
              <a:t> not use this layout. For visual reference in layout masters only.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56967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9D1239-A246-46F7-BB7A-CD5BB74E027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7B2C32-EB9D-417C-9A9C-BB377F385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2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Title 1"/>
          <p:cNvSpPr>
            <a:spLocks noGrp="1"/>
          </p:cNvSpPr>
          <p:nvPr>
            <p:ph type="ctrTitle"/>
          </p:nvPr>
        </p:nvSpPr>
        <p:spPr bwMode="gray">
          <a:xfrm>
            <a:off x="530352" y="2688336"/>
            <a:ext cx="11142196" cy="1470025"/>
          </a:xfrm>
        </p:spPr>
        <p:txBody>
          <a:bodyPr anchor="t"/>
          <a:lstStyle>
            <a:lvl1pPr algn="l" defTabSz="457200" rtl="0" eaLnBrk="1" latinLnBrk="0" hangingPunct="1">
              <a:lnSpc>
                <a:spcPts val="5000"/>
              </a:lnSpc>
              <a:spcBef>
                <a:spcPts val="0"/>
              </a:spcBef>
              <a:buNone/>
              <a:defRPr lang="en-US" sz="4800" b="1" kern="1200" dirty="0">
                <a:solidFill>
                  <a:srgbClr val="51515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50" name="Footer Placeholder 4"/>
          <p:cNvSpPr txBox="1">
            <a:spLocks/>
          </p:cNvSpPr>
          <p:nvPr/>
        </p:nvSpPr>
        <p:spPr bwMode="auto">
          <a:xfrm>
            <a:off x="11668049" y="6308568"/>
            <a:ext cx="497841" cy="22225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rgbClr val="182635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FBDCBF2-BE2D-4B82-87DE-56AD2FCE3670}" type="slidenum">
              <a:rPr lang="en-US" sz="800" smtClean="0">
                <a:solidFill>
                  <a:srgbClr val="646464"/>
                </a:solidFill>
                <a:latin typeface="+mj-lt"/>
              </a:rPr>
              <a:pPr algn="l"/>
              <a:t>‹#›</a:t>
            </a:fld>
            <a:endParaRPr lang="en-US" sz="800" dirty="0">
              <a:solidFill>
                <a:srgbClr val="646464"/>
              </a:solidFill>
              <a:latin typeface="+mj-lt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27448" y="4156971"/>
            <a:ext cx="11083320" cy="1500187"/>
          </a:xfrm>
        </p:spPr>
        <p:txBody>
          <a:bodyPr anchor="t" anchorCtr="0"/>
          <a:lstStyle>
            <a:lvl1pPr marL="0" indent="0" algn="l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1402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ltGray">
          <a:xfrm>
            <a:off x="0" y="0"/>
            <a:ext cx="12192000" cy="823716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0" rIns="91440" bIns="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573024" y="1386937"/>
            <a:ext cx="10972800" cy="4525963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73064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ltGray">
          <a:xfrm>
            <a:off x="0" y="0"/>
            <a:ext cx="12192000" cy="823716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448" y="132734"/>
            <a:ext cx="10972800" cy="668692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024" y="1386937"/>
            <a:ext cx="10972800" cy="4525963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6450" y="849370"/>
            <a:ext cx="10982889" cy="446087"/>
          </a:xfrm>
        </p:spPr>
        <p:txBody>
          <a:bodyPr>
            <a:noAutofit/>
          </a:bodyPr>
          <a:lstStyle>
            <a:lvl1pPr>
              <a:buNone/>
              <a:defRPr sz="2000" b="1">
                <a:solidFill>
                  <a:srgbClr val="7C7C7C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824729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ltGray">
          <a:xfrm>
            <a:off x="0" y="0"/>
            <a:ext cx="12192000" cy="823716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347747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ltGray">
          <a:xfrm>
            <a:off x="0" y="0"/>
            <a:ext cx="12192000" cy="823716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73024" y="1389889"/>
            <a:ext cx="5384800" cy="4541785"/>
          </a:xfrm>
        </p:spPr>
        <p:txBody>
          <a:bodyPr/>
          <a:lstStyle>
            <a:lvl1pPr>
              <a:spcBef>
                <a:spcPts val="480"/>
              </a:spcBef>
              <a:defRPr sz="2000"/>
            </a:lvl1pPr>
            <a:lvl2pPr>
              <a:spcBef>
                <a:spcPts val="432"/>
              </a:spcBef>
              <a:defRPr sz="1800"/>
            </a:lvl2pPr>
            <a:lvl3pPr>
              <a:spcBef>
                <a:spcPts val="384"/>
              </a:spcBef>
              <a:defRPr sz="16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197600" y="1389889"/>
            <a:ext cx="5384800" cy="4541785"/>
          </a:xfrm>
        </p:spPr>
        <p:txBody>
          <a:bodyPr/>
          <a:lstStyle>
            <a:lvl1pPr>
              <a:spcBef>
                <a:spcPts val="480"/>
              </a:spcBef>
              <a:defRPr sz="2000"/>
            </a:lvl1pPr>
            <a:lvl2pPr>
              <a:spcBef>
                <a:spcPts val="432"/>
              </a:spcBef>
              <a:defRPr sz="1800"/>
            </a:lvl2pPr>
            <a:lvl3pPr>
              <a:spcBef>
                <a:spcPts val="384"/>
              </a:spcBef>
              <a:defRPr sz="16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8385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ltGray">
          <a:xfrm>
            <a:off x="0" y="0"/>
            <a:ext cx="12192000" cy="823716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gray">
          <a:xfrm>
            <a:off x="6159609" y="1389888"/>
            <a:ext cx="5510784" cy="4297680"/>
          </a:xfrm>
          <a:prstGeom prst="roundRect">
            <a:avLst>
              <a:gd name="adj" fmla="val 2624"/>
            </a:avLst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7C7C7C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73024" y="1389890"/>
            <a:ext cx="5384800" cy="4313869"/>
          </a:xfrm>
        </p:spPr>
        <p:txBody>
          <a:bodyPr/>
          <a:lstStyle>
            <a:lvl1pPr>
              <a:spcBef>
                <a:spcPts val="480"/>
              </a:spcBef>
              <a:defRPr sz="2000"/>
            </a:lvl1pPr>
            <a:lvl2pPr>
              <a:spcBef>
                <a:spcPts val="432"/>
              </a:spcBef>
              <a:defRPr sz="1800"/>
            </a:lvl2pPr>
            <a:lvl3pPr>
              <a:spcBef>
                <a:spcPts val="384"/>
              </a:spcBef>
              <a:defRPr sz="16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46011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0" y="0"/>
            <a:ext cx="12192000" cy="823716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36448" y="132734"/>
            <a:ext cx="11109451" cy="6686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36450" y="1659614"/>
            <a:ext cx="11109452" cy="4061980"/>
          </a:xfrm>
        </p:spPr>
        <p:txBody>
          <a:bodyPr anchor="ctr" anchorCtr="0"/>
          <a:lstStyle>
            <a:lvl1pPr marL="0" indent="0" algn="ctr"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chart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36448" y="5728855"/>
            <a:ext cx="11109451" cy="260484"/>
          </a:xfrm>
        </p:spPr>
        <p:txBody>
          <a:bodyPr bIns="0" anchor="b" anchorCtr="0"/>
          <a:lstStyle>
            <a:lvl1pPr marL="0" indent="0">
              <a:buNone/>
              <a:defRPr sz="800" baseline="0"/>
            </a:lvl1pPr>
          </a:lstStyle>
          <a:p>
            <a:pPr lvl="0"/>
            <a:r>
              <a:rPr lang="en-US" dirty="0"/>
              <a:t>Source: Goes Here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 bwMode="gray">
          <a:xfrm>
            <a:off x="1913468" y="1288195"/>
            <a:ext cx="8365065" cy="446087"/>
          </a:xfrm>
        </p:spPr>
        <p:txBody>
          <a:bodyPr lIns="0" anchor="b">
            <a:noAutofit/>
          </a:bodyPr>
          <a:lstStyle>
            <a:lvl1pPr algn="ctr">
              <a:lnSpc>
                <a:spcPct val="85000"/>
              </a:lnSpc>
              <a:spcBef>
                <a:spcPts val="600"/>
              </a:spcBef>
              <a:buNone/>
              <a:defRPr sz="2000" b="1">
                <a:solidFill>
                  <a:srgbClr val="51515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37212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36448" y="1288194"/>
            <a:ext cx="5559552" cy="4433400"/>
          </a:xfrm>
        </p:spPr>
        <p:txBody>
          <a:bodyPr anchor="ctr" anchorCtr="0"/>
          <a:lstStyle>
            <a:lvl1pPr marL="0" indent="0" algn="ctr">
              <a:buNone/>
              <a:defRPr sz="2400" baseline="0">
                <a:solidFill>
                  <a:srgbClr val="7C7C7C"/>
                </a:solidFill>
              </a:defRPr>
            </a:lvl1pPr>
          </a:lstStyle>
          <a:p>
            <a:r>
              <a:rPr lang="en-US" dirty="0"/>
              <a:t>Place chart here</a:t>
            </a:r>
          </a:p>
        </p:txBody>
      </p:sp>
      <p:sp>
        <p:nvSpPr>
          <p:cNvPr id="12" name="Chart Placeholder 3"/>
          <p:cNvSpPr>
            <a:spLocks noGrp="1"/>
          </p:cNvSpPr>
          <p:nvPr>
            <p:ph type="chart" sz="quarter" idx="18" hasCustomPrompt="1"/>
          </p:nvPr>
        </p:nvSpPr>
        <p:spPr bwMode="gray">
          <a:xfrm>
            <a:off x="6096001" y="1288194"/>
            <a:ext cx="5559552" cy="4433400"/>
          </a:xfrm>
        </p:spPr>
        <p:txBody>
          <a:bodyPr anchor="ctr" anchorCtr="0"/>
          <a:lstStyle>
            <a:lvl1pPr marL="0" indent="0" algn="ctr">
              <a:buNone/>
              <a:defRPr sz="2400" baseline="0">
                <a:solidFill>
                  <a:srgbClr val="7C7C7C"/>
                </a:solidFill>
              </a:defRPr>
            </a:lvl1pPr>
          </a:lstStyle>
          <a:p>
            <a:r>
              <a:rPr lang="en-US" dirty="0"/>
              <a:t>Place chart here</a:t>
            </a:r>
          </a:p>
        </p:txBody>
      </p:sp>
      <p:sp>
        <p:nvSpPr>
          <p:cNvPr id="5" name="Rectangle 4"/>
          <p:cNvSpPr/>
          <p:nvPr/>
        </p:nvSpPr>
        <p:spPr bwMode="ltGray">
          <a:xfrm>
            <a:off x="0" y="0"/>
            <a:ext cx="12192000" cy="823716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36448" y="132734"/>
            <a:ext cx="11109451" cy="6686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36448" y="5728855"/>
            <a:ext cx="11109451" cy="260484"/>
          </a:xfrm>
        </p:spPr>
        <p:txBody>
          <a:bodyPr bIns="0" anchor="b" anchorCtr="0"/>
          <a:lstStyle>
            <a:lvl1pPr marL="0" indent="0">
              <a:buNone/>
              <a:defRPr sz="800" baseline="0"/>
            </a:lvl1pPr>
          </a:lstStyle>
          <a:p>
            <a:pPr lvl="0"/>
            <a:r>
              <a:rPr lang="en-US" dirty="0"/>
              <a:t>Source: Goes Here</a:t>
            </a:r>
          </a:p>
        </p:txBody>
      </p:sp>
    </p:spTree>
    <p:extLst>
      <p:ext uri="{BB962C8B-B14F-4D97-AF65-F5344CB8AC3E}">
        <p14:creationId xmlns:p14="http://schemas.microsoft.com/office/powerpoint/2010/main" val="410285303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1" y="6576383"/>
            <a:ext cx="12191999" cy="141410"/>
          </a:xfrm>
          <a:prstGeom prst="rect">
            <a:avLst/>
          </a:prstGeom>
          <a:solidFill>
            <a:srgbClr val="FF99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36448" y="132734"/>
            <a:ext cx="10972800" cy="668692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3024" y="1298449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4"/>
          <p:cNvSpPr txBox="1">
            <a:spLocks/>
          </p:cNvSpPr>
          <p:nvPr/>
        </p:nvSpPr>
        <p:spPr bwMode="auto">
          <a:xfrm>
            <a:off x="11668049" y="6308568"/>
            <a:ext cx="497841" cy="22225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rgbClr val="182635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FBDCBF2-BE2D-4B82-87DE-56AD2FCE3670}" type="slidenum">
              <a:rPr lang="en-US" sz="800" smtClean="0">
                <a:solidFill>
                  <a:srgbClr val="646464"/>
                </a:solidFill>
                <a:latin typeface="+mj-lt"/>
              </a:rPr>
              <a:pPr algn="l"/>
              <a:t>‹#›</a:t>
            </a:fld>
            <a:endParaRPr lang="en-US" sz="800" dirty="0">
              <a:solidFill>
                <a:srgbClr val="646464"/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 bwMode="ltGray">
          <a:xfrm>
            <a:off x="0" y="6726711"/>
            <a:ext cx="12192000" cy="131290"/>
          </a:xfrm>
          <a:prstGeom prst="rect">
            <a:avLst/>
          </a:prstGeom>
          <a:solidFill>
            <a:srgbClr val="6464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338" y="6086667"/>
            <a:ext cx="1818486" cy="48079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573024" y="6268606"/>
            <a:ext cx="3155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SCAD/DCS SN@P Boot Camp</a:t>
            </a:r>
          </a:p>
        </p:txBody>
      </p:sp>
    </p:spTree>
    <p:extLst>
      <p:ext uri="{BB962C8B-B14F-4D97-AF65-F5344CB8AC3E}">
        <p14:creationId xmlns:p14="http://schemas.microsoft.com/office/powerpoint/2010/main" val="369393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61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6" r:id="rId15"/>
  </p:sldLayoutIdLst>
  <p:transition>
    <p:fade/>
  </p:transition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buNone/>
        <a:defRPr lang="en-US" sz="2800" b="1" kern="1200" dirty="0" smtClean="0">
          <a:solidFill>
            <a:srgbClr val="51515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1200"/>
        </a:spcBef>
        <a:buClr>
          <a:schemeClr val="tx2"/>
        </a:buClr>
        <a:buFont typeface="Arial"/>
        <a:buChar char="•"/>
        <a:defRPr sz="2400" kern="1200">
          <a:solidFill>
            <a:srgbClr val="515151"/>
          </a:solidFill>
          <a:latin typeface="+mn-lt"/>
          <a:ea typeface="+mn-ea"/>
          <a:cs typeface="+mn-cs"/>
        </a:defRPr>
      </a:lvl1pPr>
      <a:lvl2pPr marL="457200" indent="-225425" algn="l" defTabSz="457200" rtl="0" eaLnBrk="1" latinLnBrk="0" hangingPunct="1">
        <a:spcBef>
          <a:spcPts val="672"/>
        </a:spcBef>
        <a:buClr>
          <a:schemeClr val="tx2"/>
        </a:buClr>
        <a:buFont typeface="Arial"/>
        <a:buChar char="–"/>
        <a:defRPr sz="2000" kern="1200">
          <a:solidFill>
            <a:srgbClr val="515151"/>
          </a:solidFill>
          <a:latin typeface="+mn-lt"/>
          <a:ea typeface="+mn-ea"/>
          <a:cs typeface="+mn-cs"/>
        </a:defRPr>
      </a:lvl2pPr>
      <a:lvl3pPr marL="741363" indent="-171450" algn="l" defTabSz="457200" rtl="0" eaLnBrk="1" latinLnBrk="0" hangingPunct="1">
        <a:spcBef>
          <a:spcPts val="672"/>
        </a:spcBef>
        <a:buClr>
          <a:schemeClr val="tx2"/>
        </a:buClr>
        <a:buFont typeface="Arial"/>
        <a:buChar char="•"/>
        <a:defRPr sz="1800" kern="1200">
          <a:solidFill>
            <a:srgbClr val="515151"/>
          </a:solidFill>
          <a:latin typeface="+mn-lt"/>
          <a:ea typeface="+mn-ea"/>
          <a:cs typeface="+mn-cs"/>
        </a:defRPr>
      </a:lvl3pPr>
      <a:lvl4pPr marL="1027113" indent="-173038" algn="l" defTabSz="457200" rtl="0" eaLnBrk="1" latinLnBrk="0" hangingPunct="1">
        <a:spcBef>
          <a:spcPts val="672"/>
        </a:spcBef>
        <a:buClr>
          <a:schemeClr val="tx2"/>
        </a:buClr>
        <a:buFont typeface="Arial"/>
        <a:buChar char="–"/>
        <a:defRPr sz="1600" kern="1200">
          <a:solidFill>
            <a:srgbClr val="515151"/>
          </a:solidFill>
          <a:latin typeface="+mn-lt"/>
          <a:ea typeface="+mn-ea"/>
          <a:cs typeface="+mn-cs"/>
        </a:defRPr>
      </a:lvl4pPr>
      <a:lvl5pPr marL="1311275" indent="-165100" algn="l" defTabSz="457200" rtl="0" eaLnBrk="1" latinLnBrk="0" hangingPunct="1">
        <a:spcBef>
          <a:spcPts val="672"/>
        </a:spcBef>
        <a:buClr>
          <a:schemeClr val="tx2"/>
        </a:buClr>
        <a:buFont typeface="Arial"/>
        <a:buChar char="»"/>
        <a:defRPr sz="1600" kern="1200">
          <a:solidFill>
            <a:srgbClr val="51515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gthree/snap" TargetMode="External"/><Relationship Id="rId2" Type="http://schemas.openxmlformats.org/officeDocument/2006/relationships/hyperlink" Target="https://bit.ly/2U2SNEj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Departmental </a:t>
            </a:r>
            <a:r>
              <a:rPr lang="en-US" dirty="0" err="1"/>
              <a:t>Sn@pshot</a:t>
            </a:r>
            <a:br>
              <a:rPr lang="en-US" dirty="0"/>
            </a:br>
            <a:r>
              <a:rPr lang="en-US" dirty="0"/>
              <a:t>University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8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D3C00-C5B3-AA43-8E55-B5A905A8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Tracking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EEA8B-068B-6043-81CD-D45798A02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448" y="1065204"/>
            <a:ext cx="10972800" cy="4525963"/>
          </a:xfrm>
        </p:spPr>
        <p:txBody>
          <a:bodyPr/>
          <a:lstStyle/>
          <a:p>
            <a:r>
              <a:rPr lang="en-US" dirty="0"/>
              <a:t>Total Count of Supported CIs</a:t>
            </a:r>
          </a:p>
          <a:p>
            <a:r>
              <a:rPr lang="en-US" dirty="0"/>
              <a:t>CIs created in the past 30 days</a:t>
            </a:r>
          </a:p>
          <a:p>
            <a:r>
              <a:rPr lang="en-US" dirty="0"/>
              <a:t>Count of Supported CIs by Department</a:t>
            </a:r>
          </a:p>
          <a:p>
            <a:r>
              <a:rPr lang="en-US" dirty="0"/>
              <a:t>CIs by Program Environment</a:t>
            </a:r>
          </a:p>
          <a:p>
            <a:r>
              <a:rPr lang="en-US" dirty="0"/>
              <a:t>CI Status</a:t>
            </a:r>
          </a:p>
          <a:p>
            <a:r>
              <a:rPr lang="en-US" dirty="0"/>
              <a:t>Count of Supported CIs by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5334C-9026-A848-8A4B-7F1136C75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524" y="1065204"/>
            <a:ext cx="5328724" cy="45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9032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A4EC-F379-094A-8AC5-14B74B60C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Outages and Alerts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896C0-54B0-034C-9251-F1499A5DA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923" y="1021298"/>
            <a:ext cx="7302153" cy="509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0851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61F43-5DF2-4E4E-8A7E-B5DE84B4A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Status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C8C52-7842-A14F-896C-724776DAB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1" y="950003"/>
            <a:ext cx="11924697" cy="48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9260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FEC4-3D1B-4E41-B861-DCD8787F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972C6-5445-594D-87ED-66B75C7D8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386937"/>
            <a:ext cx="6147463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Departmental Comparisons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4BBF7C-BE42-5241-8300-CE7ED82B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" y="1875718"/>
            <a:ext cx="6147463" cy="369900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F4D661-C410-0F4D-83FA-E0E8ED1EB340}"/>
              </a:ext>
            </a:extLst>
          </p:cNvPr>
          <p:cNvSpPr txBox="1">
            <a:spLocks/>
          </p:cNvSpPr>
          <p:nvPr/>
        </p:nvSpPr>
        <p:spPr bwMode="gray">
          <a:xfrm>
            <a:off x="6720487" y="1393807"/>
            <a:ext cx="4934683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457200" rtl="0" eaLnBrk="1" latinLnBrk="0" hangingPunct="1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lang="en-US" sz="2400" kern="1200" smtClean="0">
                <a:solidFill>
                  <a:srgbClr val="515151"/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457200" rtl="0" eaLnBrk="1" latinLnBrk="0" hangingPunct="1">
              <a:spcBef>
                <a:spcPts val="672"/>
              </a:spcBef>
              <a:buClr>
                <a:schemeClr val="tx2"/>
              </a:buClr>
              <a:buFont typeface="Arial"/>
              <a:buChar char="–"/>
              <a:defRPr lang="en-US" sz="2000" kern="1200" smtClean="0">
                <a:solidFill>
                  <a:srgbClr val="51515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457200" rtl="0" eaLnBrk="1" latinLnBrk="0" hangingPunct="1">
              <a:spcBef>
                <a:spcPts val="672"/>
              </a:spcBef>
              <a:buClr>
                <a:schemeClr val="tx2"/>
              </a:buClr>
              <a:buFont typeface="Arial"/>
              <a:buChar char="•"/>
              <a:defRPr lang="en-US" sz="1800" kern="1200" smtClean="0">
                <a:solidFill>
                  <a:srgbClr val="515151"/>
                </a:solidFill>
                <a:latin typeface="+mn-lt"/>
                <a:ea typeface="+mn-ea"/>
                <a:cs typeface="+mn-cs"/>
              </a:defRPr>
            </a:lvl3pPr>
            <a:lvl4pPr marL="1027113" indent="-173038" algn="l" defTabSz="457200" rtl="0" eaLnBrk="1" latinLnBrk="0" hangingPunct="1">
              <a:spcBef>
                <a:spcPts val="672"/>
              </a:spcBef>
              <a:buClr>
                <a:schemeClr val="tx2"/>
              </a:buClr>
              <a:buFont typeface="Arial"/>
              <a:buChar char="–"/>
              <a:defRPr lang="en-US" sz="1600" kern="1200" smtClean="0">
                <a:solidFill>
                  <a:srgbClr val="515151"/>
                </a:solidFill>
                <a:latin typeface="+mn-lt"/>
                <a:ea typeface="+mn-ea"/>
                <a:cs typeface="+mn-cs"/>
              </a:defRPr>
            </a:lvl4pPr>
            <a:lvl5pPr marL="1311275" indent="-165100" algn="l" defTabSz="457200" rtl="0" eaLnBrk="1" latinLnBrk="0" hangingPunct="1">
              <a:spcBef>
                <a:spcPts val="672"/>
              </a:spcBef>
              <a:buClr>
                <a:schemeClr val="tx2"/>
              </a:buClr>
              <a:buFont typeface="Arial"/>
              <a:buChar char="»"/>
              <a:defRPr lang="en-US" sz="1600" kern="1200" dirty="0">
                <a:solidFill>
                  <a:srgbClr val="51515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D54E1-BF35-A34C-8E27-71E3B9CC4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919" y="1875718"/>
            <a:ext cx="4978488" cy="4213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9F15D0-D906-5446-9428-9FFF3678D1FD}"/>
              </a:ext>
            </a:extLst>
          </p:cNvPr>
          <p:cNvSpPr txBox="1"/>
          <p:nvPr/>
        </p:nvSpPr>
        <p:spPr>
          <a:xfrm>
            <a:off x="6902919" y="1386937"/>
            <a:ext cx="32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Replacement Program</a:t>
            </a:r>
          </a:p>
        </p:txBody>
      </p:sp>
    </p:spTree>
    <p:extLst>
      <p:ext uri="{BB962C8B-B14F-4D97-AF65-F5344CB8AC3E}">
        <p14:creationId xmlns:p14="http://schemas.microsoft.com/office/powerpoint/2010/main" val="308844852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C1A7F-539E-2E4F-98A7-089D2467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your own custom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A0C76-919D-624F-BFBF-BC3EF232C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 to handouts from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6737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CFB9D-C017-4E42-B903-52FFDA216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0C411-8F15-B44E-B572-4A6709C84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ASK ANY QUESTIONS YOU HAVE NOW!</a:t>
            </a:r>
          </a:p>
        </p:txBody>
      </p:sp>
    </p:spTree>
    <p:extLst>
      <p:ext uri="{BB962C8B-B14F-4D97-AF65-F5344CB8AC3E}">
        <p14:creationId xmlns:p14="http://schemas.microsoft.com/office/powerpoint/2010/main" val="6793893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Departmental </a:t>
            </a:r>
            <a:r>
              <a:rPr lang="en-US" dirty="0" err="1"/>
              <a:t>Sn@pshot</a:t>
            </a:r>
            <a:r>
              <a:rPr lang="en-US" dirty="0"/>
              <a:t> - University Services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Objective:</a:t>
            </a:r>
          </a:p>
          <a:p>
            <a:pPr lvl="1"/>
            <a:r>
              <a:rPr lang="en-US" dirty="0"/>
              <a:t>To get the SCAD/DCS community thinking about new ways to better utilize ServiceNow at Princeton</a:t>
            </a:r>
          </a:p>
          <a:p>
            <a:pPr marL="0" indent="0">
              <a:buNone/>
            </a:pPr>
            <a:r>
              <a:rPr lang="en-US" b="1" u="sng" dirty="0"/>
              <a:t>Agenda:</a:t>
            </a:r>
          </a:p>
          <a:p>
            <a:pPr lvl="1"/>
            <a:r>
              <a:rPr lang="en-US" dirty="0"/>
              <a:t>The Boring Stuff (BUT IMPORTANT)</a:t>
            </a:r>
          </a:p>
          <a:p>
            <a:pPr lvl="1"/>
            <a:r>
              <a:rPr lang="en-US" dirty="0"/>
              <a:t>SCAD/DCS Departmental Overview</a:t>
            </a:r>
          </a:p>
          <a:p>
            <a:pPr lvl="1"/>
            <a:r>
              <a:rPr lang="en-US" dirty="0"/>
              <a:t>USS IT Overview (Advanced Dashboarding)</a:t>
            </a:r>
          </a:p>
          <a:p>
            <a:pPr lvl="1"/>
            <a:r>
              <a:rPr lang="en-US" dirty="0"/>
              <a:t>Questions?</a:t>
            </a:r>
          </a:p>
          <a:p>
            <a:pPr marL="0" indent="0">
              <a:buNone/>
            </a:pPr>
            <a:r>
              <a:rPr lang="en-US" b="1" u="sng" dirty="0"/>
              <a:t>Important Links: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https://bit.ly/2U2SNEj</a:t>
            </a:r>
            <a:r>
              <a:rPr lang="en-US" dirty="0"/>
              <a:t> – Building your first Dashboard and Reports</a:t>
            </a:r>
          </a:p>
          <a:p>
            <a:pPr lvl="1"/>
            <a:r>
              <a:rPr lang="en-US" dirty="0">
                <a:hlinkClick r:id="rId3"/>
              </a:rPr>
              <a:t>https://github.com/kgthree/snap</a:t>
            </a:r>
            <a:r>
              <a:rPr lang="en-US" dirty="0"/>
              <a:t> - Slide Deck and Tutorial</a:t>
            </a:r>
          </a:p>
        </p:txBody>
      </p:sp>
    </p:spTree>
    <p:extLst>
      <p:ext uri="{BB962C8B-B14F-4D97-AF65-F5344CB8AC3E}">
        <p14:creationId xmlns:p14="http://schemas.microsoft.com/office/powerpoint/2010/main" val="50595565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34F2-03D7-5D4C-BDBE-FB3BA55F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Who/What is University Services?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40B5C-2ABE-284C-85C2-542994D94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University Services provides an integrated set of services throughout the campus community. Our focus is to execute critical administrative functions that provide daily services – ranging from mail delivery and parking to housing and dining functions – to our students, faculty, staff and visitors.</a:t>
            </a:r>
          </a:p>
          <a:p>
            <a:pPr lvl="1"/>
            <a:r>
              <a:rPr lang="en-US" dirty="0"/>
              <a:t>Campus Dining</a:t>
            </a:r>
          </a:p>
          <a:p>
            <a:pPr lvl="1"/>
            <a:r>
              <a:rPr lang="en-US" dirty="0"/>
              <a:t>Event and Venue Support Services</a:t>
            </a:r>
          </a:p>
          <a:p>
            <a:pPr lvl="1"/>
            <a:r>
              <a:rPr lang="en-US" dirty="0"/>
              <a:t>Housing and Real Estate Services</a:t>
            </a:r>
          </a:p>
          <a:p>
            <a:pPr lvl="1"/>
            <a:r>
              <a:rPr lang="en-US" dirty="0" err="1"/>
              <a:t>Tigercard</a:t>
            </a:r>
            <a:r>
              <a:rPr lang="en-US" dirty="0"/>
              <a:t>, Parking and Transportation</a:t>
            </a:r>
          </a:p>
          <a:p>
            <a:pPr lvl="1"/>
            <a:r>
              <a:rPr lang="en-US" dirty="0"/>
              <a:t>Print and Mailing Services</a:t>
            </a:r>
          </a:p>
          <a:p>
            <a:pPr lvl="1"/>
            <a:r>
              <a:rPr lang="en-US" dirty="0"/>
              <a:t>Trademark Licensing and Contracts</a:t>
            </a:r>
          </a:p>
        </p:txBody>
      </p:sp>
    </p:spTree>
    <p:extLst>
      <p:ext uri="{BB962C8B-B14F-4D97-AF65-F5344CB8AC3E}">
        <p14:creationId xmlns:p14="http://schemas.microsoft.com/office/powerpoint/2010/main" val="30940591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15603-D918-7D48-AB61-D8AAB0A4D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Boring Stuff (Communication)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74D392-6D63-8243-BCCC-29CC8AE4E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9" y="1431527"/>
            <a:ext cx="4989913" cy="3986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D60D5-1EDC-714B-9776-79C5C8165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99" y="2529731"/>
            <a:ext cx="3018298" cy="3018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CC181-31B9-1D44-8B92-05560C71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352" y="2529730"/>
            <a:ext cx="2888303" cy="28883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2718CBE-BE0A-924E-B830-50120B9CE926}"/>
              </a:ext>
            </a:extLst>
          </p:cNvPr>
          <p:cNvSpPr txBox="1"/>
          <p:nvPr/>
        </p:nvSpPr>
        <p:spPr>
          <a:xfrm>
            <a:off x="9067088" y="4965107"/>
            <a:ext cx="2059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USS-IT@PRINCETON.EDU</a:t>
            </a:r>
          </a:p>
        </p:txBody>
      </p:sp>
    </p:spTree>
    <p:extLst>
      <p:ext uri="{BB962C8B-B14F-4D97-AF65-F5344CB8AC3E}">
        <p14:creationId xmlns:p14="http://schemas.microsoft.com/office/powerpoint/2010/main" val="19520377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15603-D918-7D48-AB61-D8AAB0A4D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Boring Stuff (Expectations)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ECC6486-17E3-094D-ADC7-019D3F22F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706" y="1803400"/>
            <a:ext cx="3402736" cy="3402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109B5-B528-F943-A187-2DA7FA65F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48" y="1954936"/>
            <a:ext cx="3251200" cy="3251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5EE27B-3750-D64C-8256-3C0B7B613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685" y="1954936"/>
            <a:ext cx="2875563" cy="353039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A042906-EB1D-3D46-A381-329680E71CCC}"/>
              </a:ext>
            </a:extLst>
          </p:cNvPr>
          <p:cNvSpPr/>
          <p:nvPr/>
        </p:nvSpPr>
        <p:spPr>
          <a:xfrm>
            <a:off x="8633685" y="5206136"/>
            <a:ext cx="2875563" cy="279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4607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15603-D918-7D48-AB61-D8AAB0A4D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Boring Stuff (What we support)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042906-EB1D-3D46-A381-329680E71CCC}"/>
              </a:ext>
            </a:extLst>
          </p:cNvPr>
          <p:cNvSpPr/>
          <p:nvPr/>
        </p:nvSpPr>
        <p:spPr>
          <a:xfrm>
            <a:off x="8633685" y="5206136"/>
            <a:ext cx="2875563" cy="279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3A504-B02A-A941-9DCC-E93C39A8C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9" y="1463968"/>
            <a:ext cx="2813878" cy="3742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A80D9D-EEF6-E549-8F0D-DFC7DAF761F2}"/>
              </a:ext>
            </a:extLst>
          </p:cNvPr>
          <p:cNvSpPr txBox="1"/>
          <p:nvPr/>
        </p:nvSpPr>
        <p:spPr>
          <a:xfrm>
            <a:off x="939193" y="1094636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Frist Package Lockers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CB1DF-B784-B94B-84CA-0AD7ECBCC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538" y="1694722"/>
            <a:ext cx="2480464" cy="1865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D58C1A-9B76-FE4C-9740-84A6B0E5DBA9}"/>
              </a:ext>
            </a:extLst>
          </p:cNvPr>
          <p:cNvSpPr txBox="1"/>
          <p:nvPr/>
        </p:nvSpPr>
        <p:spPr>
          <a:xfrm>
            <a:off x="4392538" y="1529697"/>
            <a:ext cx="2501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Replacements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400E44-6962-294C-9AC9-D4E65E208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89" y="4380274"/>
            <a:ext cx="3811424" cy="13234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BF1EE5-C6BC-E14C-8AAA-5E005349ACCB}"/>
              </a:ext>
            </a:extLst>
          </p:cNvPr>
          <p:cNvSpPr txBox="1"/>
          <p:nvPr/>
        </p:nvSpPr>
        <p:spPr>
          <a:xfrm>
            <a:off x="4752165" y="4010942"/>
            <a:ext cx="212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Anything OIT breaks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FD0C5E-1BB6-C24B-81A1-8A2A058CA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766" y="2479379"/>
            <a:ext cx="3209400" cy="216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9330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FAEBE-B60D-D346-883C-D8591E66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SCAD/DCS Departmental Overview Dashboard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5B70E-F65A-7F4F-94A7-4899E262E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Gaining departmental IT insights previously unavailable</a:t>
            </a:r>
          </a:p>
          <a:p>
            <a:r>
              <a:rPr lang="en-US" dirty="0"/>
              <a:t>Dynamic to fit the needs of any department on campus</a:t>
            </a:r>
          </a:p>
          <a:p>
            <a:r>
              <a:rPr lang="en-US" dirty="0"/>
              <a:t>Department Workload, Asset Tracking, Outages and Alerts, and Software Status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496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58B9DB-10CE-4B41-9076-9223F931AE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1248214">
            <a:off x="5989962" y="1086556"/>
            <a:ext cx="5943600" cy="3118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F15603-D918-7D48-AB61-D8AAB0A4D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Background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BBF63-0F73-3343-8154-43C87EB6D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448" y="1166018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 this view is what many SCAD/DCS are </a:t>
            </a:r>
          </a:p>
          <a:p>
            <a:pPr marL="0" indent="0">
              <a:buNone/>
            </a:pPr>
            <a:r>
              <a:rPr lang="en-US" dirty="0"/>
              <a:t>used to seeing.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view is familiar and was originally </a:t>
            </a:r>
          </a:p>
          <a:p>
            <a:pPr marL="0" indent="0">
              <a:buNone/>
            </a:pPr>
            <a:r>
              <a:rPr lang="en-US" dirty="0"/>
              <a:t>meant to emulate OPM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However, I found myself wanting and needing more as our business evolved </a:t>
            </a:r>
          </a:p>
          <a:p>
            <a:pPr marL="0" indent="0">
              <a:buNone/>
            </a:pPr>
            <a:r>
              <a:rPr lang="en-US" dirty="0"/>
              <a:t>over the years</a:t>
            </a:r>
          </a:p>
        </p:txBody>
      </p:sp>
    </p:spTree>
    <p:extLst>
      <p:ext uri="{BB962C8B-B14F-4D97-AF65-F5344CB8AC3E}">
        <p14:creationId xmlns:p14="http://schemas.microsoft.com/office/powerpoint/2010/main" val="146306007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B610B8-0083-4C43-8E99-206FB5A66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926" y="278452"/>
            <a:ext cx="5927384" cy="51728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2014D-E9B8-0B4D-9E73-C9FF9903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Departmental Workload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4735D-E965-6F4B-925C-964C0561A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448" y="1103797"/>
            <a:ext cx="10972800" cy="4639394"/>
          </a:xfrm>
        </p:spPr>
        <p:txBody>
          <a:bodyPr/>
          <a:lstStyle/>
          <a:p>
            <a:r>
              <a:rPr lang="en-US" dirty="0"/>
              <a:t>Unplanned Outages</a:t>
            </a:r>
          </a:p>
          <a:p>
            <a:r>
              <a:rPr lang="en-US" dirty="0"/>
              <a:t>Tickets opened by day – Last 7 days</a:t>
            </a:r>
          </a:p>
          <a:p>
            <a:r>
              <a:rPr lang="en-US" dirty="0"/>
              <a:t>Total Tickets Closed – Last 7 days</a:t>
            </a:r>
          </a:p>
          <a:p>
            <a:r>
              <a:rPr lang="en-US" dirty="0"/>
              <a:t>Last ticket update &gt; 24 hours</a:t>
            </a:r>
          </a:p>
          <a:p>
            <a:r>
              <a:rPr lang="en-US" dirty="0"/>
              <a:t>My Group’s Work – All</a:t>
            </a:r>
          </a:p>
          <a:p>
            <a:r>
              <a:rPr lang="en-US" dirty="0"/>
              <a:t>Tickets opened by my department assigned to other groups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789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N@P-IN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 dirty="0" smtClean="0">
            <a:solidFill>
              <a:srgbClr val="FFFFFF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N@P-IN" id="{A578FEEF-935E-4B2A-85CA-AFFB9DA402F6}" vid="{4AE6213C-3397-47DF-B1C3-09603DD521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SN@P-IN</Template>
  <TotalTime>6120</TotalTime>
  <Words>378</Words>
  <Application>Microsoft Macintosh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SN@P-IN</vt:lpstr>
      <vt:lpstr>Departmental Sn@pshot University Services</vt:lpstr>
      <vt:lpstr>Departmental Sn@pshot - University Services</vt:lpstr>
      <vt:lpstr>Who/What is University Services?</vt:lpstr>
      <vt:lpstr>The Boring Stuff (Communication)</vt:lpstr>
      <vt:lpstr>The Boring Stuff (Expectations)</vt:lpstr>
      <vt:lpstr>The Boring Stuff (What we support)</vt:lpstr>
      <vt:lpstr>SCAD/DCS Departmental Overview Dashboard </vt:lpstr>
      <vt:lpstr>Some Background </vt:lpstr>
      <vt:lpstr>Departmental Workload </vt:lpstr>
      <vt:lpstr>Asset Tracking</vt:lpstr>
      <vt:lpstr>Outages and Alerts</vt:lpstr>
      <vt:lpstr>Software Status</vt:lpstr>
      <vt:lpstr>Advanced Reporting</vt:lpstr>
      <vt:lpstr>Building your own custom report</vt:lpstr>
      <vt:lpstr>Questions and Answers</vt:lpstr>
    </vt:vector>
  </TitlesOfParts>
  <Company>Princeton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Jeanne Mrak</dc:creator>
  <cp:lastModifiedBy>Kevin R. Guilbault</cp:lastModifiedBy>
  <cp:revision>36</cp:revision>
  <dcterms:created xsi:type="dcterms:W3CDTF">2018-08-01T13:15:32Z</dcterms:created>
  <dcterms:modified xsi:type="dcterms:W3CDTF">2019-03-28T13:08:25Z</dcterms:modified>
</cp:coreProperties>
</file>